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4" r:id="rId1"/>
  </p:sldMasterIdLst>
  <p:notesMasterIdLst>
    <p:notesMasterId r:id="rId15"/>
  </p:notesMasterIdLst>
  <p:handoutMasterIdLst>
    <p:handoutMasterId r:id="rId16"/>
  </p:handoutMasterIdLst>
  <p:sldIdLst>
    <p:sldId id="400" r:id="rId2"/>
    <p:sldId id="419" r:id="rId3"/>
    <p:sldId id="443" r:id="rId4"/>
    <p:sldId id="435" r:id="rId5"/>
    <p:sldId id="436" r:id="rId6"/>
    <p:sldId id="437" r:id="rId7"/>
    <p:sldId id="438" r:id="rId8"/>
    <p:sldId id="439" r:id="rId9"/>
    <p:sldId id="444" r:id="rId10"/>
    <p:sldId id="440" r:id="rId11"/>
    <p:sldId id="441" r:id="rId12"/>
    <p:sldId id="432" r:id="rId13"/>
    <p:sldId id="430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CE5E0"/>
    <a:srgbClr val="002060"/>
    <a:srgbClr val="7E0000"/>
    <a:srgbClr val="E6D2D8"/>
    <a:srgbClr val="C89EAB"/>
    <a:srgbClr val="E9CDDA"/>
    <a:srgbClr val="E0D5CE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7" autoAdjust="0"/>
    <p:restoredTop sz="93896" autoAdjust="0"/>
  </p:normalViewPr>
  <p:slideViewPr>
    <p:cSldViewPr showGuides="1">
      <p:cViewPr>
        <p:scale>
          <a:sx n="72" d="100"/>
          <a:sy n="72" d="100"/>
        </p:scale>
        <p:origin x="-129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B542E0C-86C8-48A0-B372-F36AB699FAB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55482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362D31-699D-4A2D-B12A-4686BDA2616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274524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usinessblog.winweb.com/wp-content/uploads/2010/06/BK.jpg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hyperlink" Target="http://logos-plus.narod.ru/docs1.jpg" TargetMode="Externa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70 из 7907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291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http://www.mamazone.pl/media/62521/d%C5%82ugi.jpg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936"/>
          <a:stretch>
            <a:fillRect/>
          </a:stretch>
        </p:blipFill>
        <p:spPr bwMode="auto">
          <a:xfrm>
            <a:off x="4286250" y="785813"/>
            <a:ext cx="30003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Картинка 42 из 102153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143250"/>
            <a:ext cx="2286000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6"/>
          <p:cNvGrpSpPr>
            <a:grpSpLocks/>
          </p:cNvGrpSpPr>
          <p:nvPr userDrawn="1"/>
        </p:nvGrpSpPr>
        <p:grpSpPr bwMode="auto">
          <a:xfrm>
            <a:off x="7215188" y="142875"/>
            <a:ext cx="1714500" cy="714375"/>
            <a:chOff x="2712" y="3678"/>
            <a:chExt cx="683" cy="278"/>
          </a:xfrm>
        </p:grpSpPr>
        <p:sp>
          <p:nvSpPr>
            <p:cNvPr id="8" name="Text Box 14"/>
            <p:cNvSpPr txBox="1">
              <a:spLocks noChangeArrowheads="1"/>
            </p:cNvSpPr>
            <p:nvPr/>
          </p:nvSpPr>
          <p:spPr bwMode="gray">
            <a:xfrm>
              <a:off x="2712" y="3789"/>
              <a:ext cx="683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charset="0"/>
                  <a:cs typeface="+mn-cs"/>
                </a:rPr>
                <a:t>Аттестация</a:t>
              </a:r>
              <a:endParaRPr lang="en-US" sz="2000" b="1" dirty="0">
                <a:solidFill>
                  <a:schemeClr val="tx2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</p:grpSp>
      <p:sp>
        <p:nvSpPr>
          <p:cNvPr id="10" name="Rectangle 20"/>
          <p:cNvSpPr>
            <a:spLocks noChangeArrowheads="1"/>
          </p:cNvSpPr>
          <p:nvPr userDrawn="1"/>
        </p:nvSpPr>
        <p:spPr bwMode="gray">
          <a:xfrm>
            <a:off x="214313" y="3714750"/>
            <a:ext cx="3929062" cy="1214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B4CED-AED1-4F9E-A4C2-FF6556CABCC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093000091"/>
      </p:ext>
    </p:extLst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B3214-8CE8-4B1B-B3A1-FA579D8AA2E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053198924"/>
      </p:ext>
    </p:extLst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749DE-3549-4564-8331-984F97791F8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976128489"/>
      </p:ext>
    </p:extLst>
  </p:cSld>
  <p:clrMapOvr>
    <a:masterClrMapping/>
  </p:clrMapOvr>
  <p:transition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/>
          <p:cNvSpPr txBox="1">
            <a:spLocks noChangeArrowheads="1"/>
          </p:cNvSpPr>
          <p:nvPr userDrawn="1"/>
        </p:nvSpPr>
        <p:spPr bwMode="black">
          <a:xfrm>
            <a:off x="214313" y="142875"/>
            <a:ext cx="8643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i="1" smtClean="0">
                <a:solidFill>
                  <a:srgbClr val="602A43"/>
                </a:solidFill>
              </a:rPr>
              <a:t>Министерство образования Московской области</a:t>
            </a:r>
          </a:p>
          <a:p>
            <a:pPr algn="ctr" eaLnBrk="1" hangingPunct="1">
              <a:defRPr/>
            </a:pPr>
            <a:r>
              <a:rPr lang="ru-RU" altLang="ru-RU" sz="2400" b="1" i="1" smtClean="0">
                <a:solidFill>
                  <a:srgbClr val="8F4064"/>
                </a:solidFill>
              </a:rPr>
              <a:t>ГОУ Педагогическая академия</a:t>
            </a:r>
            <a:endParaRPr lang="en-US" altLang="ru-RU" sz="2400" b="1" i="1" smtClean="0">
              <a:solidFill>
                <a:srgbClr val="8F406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CB906-56BD-4527-8DEE-5D62405126D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246007243"/>
      </p:ext>
    </p:extLst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8F8AE-CB86-4B1C-BC22-28020DDCDC7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07788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BD80E-84F8-4D06-B8EF-3EDDE1AFD49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048460863"/>
      </p:ext>
    </p:extLst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2E614-FAE7-44C5-A6E1-C50F1C3F688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221806655"/>
      </p:ext>
    </p:extLst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5B2D2-EC0C-4B85-899A-5CE8A96D70C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334359803"/>
      </p:ext>
    </p:extLst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5EA2B-D45F-4256-BC62-A67356A6257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719877321"/>
      </p:ext>
    </p:extLst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D0444-9E2D-4939-A135-5A91762A369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69387755"/>
      </p:ext>
    </p:extLst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72984-151B-440E-8FAD-8EA964B9F3E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8760258"/>
      </p:ext>
    </p:extLst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7F05D-DE91-4FD9-B908-45A9E180FF9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231308691"/>
      </p:ext>
    </p:extLst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D6FE28-9BA8-49DA-B319-1B0A03B6E90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5" r:id="rId1"/>
    <p:sldLayoutId id="2147484965" r:id="rId2"/>
    <p:sldLayoutId id="2147484966" r:id="rId3"/>
    <p:sldLayoutId id="2147484967" r:id="rId4"/>
    <p:sldLayoutId id="2147484968" r:id="rId5"/>
    <p:sldLayoutId id="2147484969" r:id="rId6"/>
    <p:sldLayoutId id="2147484970" r:id="rId7"/>
    <p:sldLayoutId id="2147484971" r:id="rId8"/>
    <p:sldLayoutId id="2147484972" r:id="rId9"/>
    <p:sldLayoutId id="2147484973" r:id="rId10"/>
    <p:sldLayoutId id="2147484974" r:id="rId11"/>
    <p:sldLayoutId id="2147484976" r:id="rId12"/>
  </p:sldLayoutIdLst>
  <p:transition spd="med">
    <p:pull dir="r"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pic>
        <p:nvPicPr>
          <p:cNvPr id="6147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57175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152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3438292"/>
            <a:ext cx="6471727" cy="3882123"/>
          </a:xfrm>
          <a:prstGeom prst="rect">
            <a:avLst/>
          </a:prstGeom>
          <a:noFill/>
          <a:ln>
            <a:noFill/>
          </a:ln>
          <a:effectLst>
            <a:reflection stA="99000" endPos="0" dist="50800" dir="5400000" sy="-100000" algn="bl" rotWithShape="0"/>
            <a:softEdge rad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390525" y="2125663"/>
            <a:ext cx="8351838" cy="20272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Аттестации педагогических работников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соответствия занимаемой должности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15364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374775"/>
            <a:ext cx="8640762" cy="685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 и проведение аттестации в образовательной организации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79388" y="2328863"/>
            <a:ext cx="8640762" cy="1116012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4. </a:t>
            </a:r>
            <a:r>
              <a:rPr lang="ru-RU" sz="2400" u="sng" dirty="0">
                <a:latin typeface="Arial" charset="0"/>
                <a:cs typeface="Arial" charset="0"/>
              </a:rPr>
              <a:t>Протокол заседания аттестационной комиссии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подписывает председатель, заместитель, секретарь, члены комиссии.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Хранится с представлениями у работодателя.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179388" y="3830638"/>
            <a:ext cx="6408737" cy="1758950"/>
          </a:xfrm>
          <a:prstGeom prst="downArrow">
            <a:avLst>
              <a:gd name="adj1" fmla="val 90488"/>
              <a:gd name="adj2" fmla="val 518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b="1" u="sng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b="1" u="sng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Выписка из протокола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составляется секретарем комиссии не позднее 2 рабочих дней со дня аттестации: ФИО, должность, дата заседания, результаты голосования, решение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719138" y="5732463"/>
            <a:ext cx="5400675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  <a:latin typeface="Calibri" panose="020F0502020204030204"/>
                <a:cs typeface="+mn-cs"/>
              </a:rPr>
              <a:t>Хранится в личном деле педагогического работника</a:t>
            </a:r>
          </a:p>
        </p:txBody>
      </p:sp>
      <p:sp>
        <p:nvSpPr>
          <p:cNvPr id="6" name="Выноска 1 5"/>
          <p:cNvSpPr/>
          <p:nvPr/>
        </p:nvSpPr>
        <p:spPr>
          <a:xfrm>
            <a:off x="6988175" y="3663950"/>
            <a:ext cx="2016125" cy="1624013"/>
          </a:xfrm>
          <a:prstGeom prst="borderCallout1">
            <a:avLst>
              <a:gd name="adj1" fmla="val 40170"/>
              <a:gd name="adj2" fmla="val -2549"/>
              <a:gd name="adj3" fmla="val 22405"/>
              <a:gd name="adj4" fmla="val -320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Познакомить педагога под роспись в течение 3 рабочих дней после составления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1638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374775"/>
            <a:ext cx="8640762" cy="685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 и проведение аттестации в образовательной организации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574675" y="4829175"/>
            <a:ext cx="7416800" cy="471488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4. </a:t>
            </a:r>
            <a:r>
              <a:rPr lang="ru-RU" sz="2400" dirty="0">
                <a:latin typeface="Arial" charset="0"/>
                <a:cs typeface="Arial" charset="0"/>
              </a:rPr>
              <a:t>Протокол заседания аттестационной комиссии 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515938" y="2371725"/>
            <a:ext cx="7585075" cy="4556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eaLnBrk="1" hangingPunct="1">
              <a:buFontTx/>
              <a:buAutoNum type="arabicPeriod"/>
              <a:defRPr/>
            </a:pPr>
            <a:r>
              <a:rPr lang="ru-RU" sz="2400" dirty="0">
                <a:latin typeface="Arial" charset="0"/>
                <a:cs typeface="Arial" charset="0"/>
              </a:rPr>
              <a:t>Приказ о создании аттестационной комиссии ОО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554038" y="3211513"/>
            <a:ext cx="7546975" cy="4683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400" dirty="0">
                <a:latin typeface="Arial" charset="0"/>
                <a:cs typeface="Arial" charset="0"/>
              </a:rPr>
              <a:t>2. Приказ о проведении аттестации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554038" y="3967163"/>
            <a:ext cx="7466012" cy="520700"/>
          </a:xfrm>
          <a:prstGeom prst="roundRect">
            <a:avLst>
              <a:gd name="adj" fmla="val 4093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400" dirty="0">
                <a:latin typeface="Arial" charset="0"/>
                <a:cs typeface="Arial" charset="0"/>
              </a:rPr>
              <a:t>3. </a:t>
            </a:r>
            <a:r>
              <a:rPr lang="ru-RU" sz="2400">
                <a:latin typeface="Arial" charset="0"/>
                <a:cs typeface="Arial" charset="0"/>
              </a:rPr>
              <a:t>Представление</a:t>
            </a:r>
            <a:endParaRPr lang="ru-RU" sz="2000" dirty="0">
              <a:latin typeface="Arial" charset="0"/>
              <a:cs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gray">
          <a:xfrm>
            <a:off x="601663" y="5727700"/>
            <a:ext cx="7418387" cy="509588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5. </a:t>
            </a:r>
            <a:r>
              <a:rPr lang="ru-RU" sz="2400" dirty="0">
                <a:latin typeface="Arial" charset="0"/>
                <a:cs typeface="Arial" charset="0"/>
              </a:rPr>
              <a:t>Выписка из протокола в личном деле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pic>
        <p:nvPicPr>
          <p:cNvPr id="17411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258763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069975" y="258763"/>
            <a:ext cx="7988300" cy="9683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Федеральный закон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«Об образовании в Российской Федерации»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№ 273-ФЗ от 29 декабря 2012 года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173038" y="4797425"/>
            <a:ext cx="8878887" cy="1800225"/>
          </a:xfrm>
          <a:prstGeom prst="roundRect">
            <a:avLst>
              <a:gd name="adj" fmla="val 50000"/>
            </a:avLst>
          </a:prstGeom>
          <a:solidFill>
            <a:srgbClr val="ECE5E0"/>
          </a:solidFill>
          <a:ln w="28575" algn="ctr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defRPr/>
            </a:pPr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28, п. 13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defRPr/>
            </a:pP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обеспечение функционирования </a:t>
            </a:r>
          </a:p>
          <a:p>
            <a:pPr algn="ctr">
              <a:lnSpc>
                <a:spcPct val="115000"/>
              </a:lnSpc>
              <a:defRPr/>
            </a:pPr>
            <a:r>
              <a:rPr lang="ru-RU" altLang="ru-RU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внутренней системы оценки качества образования</a:t>
            </a:r>
            <a:endParaRPr lang="ru-RU" altLang="ru-RU" sz="2800" u="sng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defRPr/>
            </a:pPr>
            <a:endParaRPr lang="ru-RU" altLang="ru-RU" sz="24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gray">
          <a:xfrm>
            <a:off x="200025" y="1484313"/>
            <a:ext cx="8878888" cy="3024187"/>
          </a:xfrm>
          <a:prstGeom prst="roundRect">
            <a:avLst>
              <a:gd name="adj" fmla="val 22336"/>
            </a:avLst>
          </a:prstGeom>
          <a:solidFill>
            <a:srgbClr val="ECE5E0"/>
          </a:solidFill>
          <a:ln w="28575" algn="ctr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Качество образования – </a:t>
            </a:r>
          </a:p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комплексная характеристика образовательной</a:t>
            </a:r>
          </a:p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 деятельности и подготовки обучающегося, выражающая степень их</a:t>
            </a:r>
          </a:p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 соответствия федеральным государственным образовательным </a:t>
            </a:r>
          </a:p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стандартам, образовательным стандартам, федеральным </a:t>
            </a:r>
          </a:p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государственным требованиям и (или) потребностям физического или </a:t>
            </a:r>
          </a:p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юридического лица, в интересах которого осуществляется </a:t>
            </a:r>
          </a:p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образовательная деятельность, в том числе степень </a:t>
            </a:r>
          </a:p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достижения планируемых результатов образовательной программы</a:t>
            </a:r>
            <a:endParaRPr lang="en-US" altLang="ru-RU" sz="20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8436" name="Заголовок 1"/>
          <p:cNvSpPr>
            <a:spLocks noGrp="1"/>
          </p:cNvSpPr>
          <p:nvPr>
            <p:ph type="title"/>
          </p:nvPr>
        </p:nvSpPr>
        <p:spPr>
          <a:xfrm>
            <a:off x="1258888" y="257175"/>
            <a:ext cx="7885112" cy="771525"/>
          </a:xfrm>
        </p:spPr>
        <p:txBody>
          <a:bodyPr/>
          <a:lstStyle/>
          <a:p>
            <a:pPr algn="ctr" eaLnBrk="1" hangingPunct="1"/>
            <a:r>
              <a:rPr lang="ru-RU" altLang="ru-RU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</a:t>
            </a:r>
          </a:p>
        </p:txBody>
      </p:sp>
      <p:pic>
        <p:nvPicPr>
          <p:cNvPr id="18437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2263775" y="1074738"/>
            <a:ext cx="6551613" cy="5791200"/>
          </a:xfrm>
          <a:prstGeom prst="roundRect">
            <a:avLst>
              <a:gd name="adj" fmla="val 2887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eaLnBrk="1" hangingPunct="1">
              <a:buFontTx/>
              <a:buAutoNum type="arabicPeriod"/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Работа в соответствии с действующими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нормативными и распорядительными документами.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2. Своевременное выявление результатов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профессиональной деятельности педагогических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работников, использование итогов внутренней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оценки качества образования на уровне ОО.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3. Контроль и неукоснительное выполнение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положений Порядка проведения аттестации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занимаемой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должности.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4. Систематическое планирование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методической работы.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5. Неформальное информирование и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консультирование по вопросам аттестации.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6. Контроль открытой информации на сайте ОО.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7. Сокращение количества документов,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подтверждающих результаты профессиональной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деятельности педагогических работников.</a:t>
            </a:r>
          </a:p>
          <a:p>
            <a:pPr eaLnBrk="1" hangingPunct="1">
              <a:defRPr/>
            </a:pP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8440" name="Объект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5583238"/>
            <a:ext cx="1862137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Объект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406525"/>
            <a:ext cx="1903412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Объект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3429000"/>
            <a:ext cx="186213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1258888" y="257175"/>
            <a:ext cx="7885112" cy="941388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проводится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федеральных нормативных документов</a:t>
            </a:r>
          </a:p>
        </p:txBody>
      </p:sp>
      <p:pic>
        <p:nvPicPr>
          <p:cNvPr id="7172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684213" y="4221163"/>
            <a:ext cx="7775575" cy="19446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Приказ Министерства образования и науки РФ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от 7 апреля 2014 г. № 276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«Об утверждении Порядка проведения аттестации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педагогических работников организаций,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осуществляющих образовательную деятельность»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684213" y="1808163"/>
            <a:ext cx="7775575" cy="16208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Федеральный закон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«Об образовании в Российской Федерации»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№ 273-ФЗ от 29 декабря 2012 года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1258888" y="257175"/>
            <a:ext cx="7885112" cy="941388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проводится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федеральных нормативных документов</a:t>
            </a:r>
          </a:p>
        </p:txBody>
      </p:sp>
      <p:pic>
        <p:nvPicPr>
          <p:cNvPr id="8196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247650" y="1387475"/>
            <a:ext cx="8694738" cy="11350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Приказ Министерства образования и науки РФ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от 7 апреля 2014 г. № 276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«Об утверждении </a:t>
            </a:r>
            <a:r>
              <a:rPr lang="ru-RU" u="sng" dirty="0">
                <a:solidFill>
                  <a:srgbClr val="002060"/>
                </a:solidFill>
                <a:latin typeface="Arial" charset="0"/>
                <a:cs typeface="Arial" charset="0"/>
              </a:rPr>
              <a:t>Порядка проведения аттестации </a:t>
            </a: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педагогических работников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организаций, осуществляющих образовательную деятельность»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47650" y="2608263"/>
            <a:ext cx="704850" cy="779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E3D9D3"/>
              </a:solidFill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1547813" y="2997200"/>
            <a:ext cx="7362825" cy="16224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Приказ Министерства здравоохранения и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социального развития РФ от 26 августа 2010 г. № 761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 «Об утверждении Единого квалификационного справочника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должностей руководителей, специалистов и служащих, раздел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«</a:t>
            </a:r>
            <a:r>
              <a:rPr lang="ru-RU" u="sng" dirty="0">
                <a:solidFill>
                  <a:srgbClr val="000000"/>
                </a:solidFill>
                <a:latin typeface="Arial" charset="0"/>
              </a:rPr>
              <a:t>Квалификационные характеристики должностей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работников образования»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1547813" y="4870450"/>
            <a:ext cx="7400925" cy="1727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Постановление Правительства РФ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от 8 августа 2013 г. № 678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«Об утверждении </a:t>
            </a:r>
            <a:r>
              <a:rPr lang="ru-RU" u="sng" dirty="0">
                <a:solidFill>
                  <a:srgbClr val="000000"/>
                </a:solidFill>
                <a:latin typeface="Arial" charset="0"/>
              </a:rPr>
              <a:t>номенклатуры должностей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педагогических работников организаций,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осуществляющих образовательную деятельность, должностей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руководителей образовательных организаций»</a:t>
            </a: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468585" y="5301208"/>
            <a:ext cx="381000" cy="381000"/>
            <a:chOff x="2078" y="1680"/>
            <a:chExt cx="1615" cy="1615"/>
          </a:xfrm>
          <a:solidFill>
            <a:schemeClr val="accent1">
              <a:lumMod val="50000"/>
            </a:schemeClr>
          </a:solidFill>
        </p:grpSpPr>
        <p:sp>
          <p:nvSpPr>
            <p:cNvPr id="2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6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0" name="Group 9"/>
          <p:cNvGrpSpPr>
            <a:grpSpLocks/>
          </p:cNvGrpSpPr>
          <p:nvPr/>
        </p:nvGrpSpPr>
        <p:grpSpPr bwMode="auto">
          <a:xfrm>
            <a:off x="427300" y="3618336"/>
            <a:ext cx="381000" cy="381000"/>
            <a:chOff x="2078" y="1680"/>
            <a:chExt cx="1615" cy="1615"/>
          </a:xfrm>
          <a:solidFill>
            <a:schemeClr val="accent1">
              <a:lumMod val="50000"/>
            </a:schemeClr>
          </a:solidFill>
        </p:grpSpPr>
        <p:sp>
          <p:nvSpPr>
            <p:cNvPr id="31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32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33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9220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358775" y="4365625"/>
            <a:ext cx="8534400" cy="2159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Приказ Министерства образования и науки РФ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от 7 апреля 2014 г. № 276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«Об утверждении Порядка проведения аттестации педагогических работников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организаций, осуществляющих образовательную деятельность»</a:t>
            </a:r>
          </a:p>
          <a:p>
            <a:pPr algn="ctr" eaLnBrk="1" hangingPunct="1">
              <a:defRPr/>
            </a:pPr>
            <a:endParaRPr lang="ru-RU" sz="16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u="sng" dirty="0">
                <a:solidFill>
                  <a:srgbClr val="002060"/>
                </a:solidFill>
                <a:latin typeface="Arial" charset="0"/>
                <a:cs typeface="Arial" charset="0"/>
              </a:rPr>
              <a:t>Раздел 2 Аттестация педагогических работников в целях </a:t>
            </a:r>
          </a:p>
          <a:p>
            <a:pPr algn="ctr" eaLnBrk="1" hangingPunct="1">
              <a:defRPr/>
            </a:pPr>
            <a:r>
              <a:rPr lang="ru-RU" u="sng" dirty="0">
                <a:solidFill>
                  <a:srgbClr val="002060"/>
                </a:solidFill>
                <a:latin typeface="Arial" charset="0"/>
                <a:cs typeface="Arial" charset="0"/>
              </a:rPr>
              <a:t>подтверждения соответствия занимаемой должности</a:t>
            </a:r>
            <a:endParaRPr lang="en-US" u="sng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336550" y="1390650"/>
            <a:ext cx="8459788" cy="2695575"/>
          </a:xfrm>
          <a:prstGeom prst="roundRect">
            <a:avLst>
              <a:gd name="adj" fmla="val 3588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ru-RU" altLang="ru-RU" smtClean="0">
                <a:solidFill>
                  <a:srgbClr val="002060"/>
                </a:solidFill>
              </a:rPr>
              <a:t>Федеральный закон «Об образовании в Российской Федерации»</a:t>
            </a:r>
          </a:p>
          <a:p>
            <a:pPr algn="ctr">
              <a:defRPr/>
            </a:pPr>
            <a:endParaRPr lang="ru-RU" alt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49. Аттестация педагогических работников</a:t>
            </a:r>
            <a:endParaRPr lang="ru-RU" altLang="ru-RU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mtClean="0">
                <a:cs typeface="Times New Roman" panose="02020603050405020304" pitchFamily="18" charset="0"/>
              </a:rPr>
              <a:t>п. 2. Проведение аттестации педагогических работников </a:t>
            </a:r>
            <a:r>
              <a:rPr lang="ru-RU" altLang="ru-RU" u="sng" smtClean="0">
                <a:cs typeface="Times New Roman" panose="02020603050405020304" pitchFamily="18" charset="0"/>
              </a:rPr>
              <a:t>в целях </a:t>
            </a:r>
          </a:p>
          <a:p>
            <a:pPr algn="ctr">
              <a:defRPr/>
            </a:pPr>
            <a:r>
              <a:rPr lang="ru-RU" altLang="ru-RU" u="sng" smtClean="0">
                <a:cs typeface="Times New Roman" panose="02020603050405020304" pitchFamily="18" charset="0"/>
              </a:rPr>
              <a:t>подтверждения соответствия педагогических работников занимаемым </a:t>
            </a:r>
          </a:p>
          <a:p>
            <a:pPr algn="ctr">
              <a:defRPr/>
            </a:pPr>
            <a:r>
              <a:rPr lang="ru-RU" altLang="ru-RU" u="sng" smtClean="0">
                <a:cs typeface="Times New Roman" panose="02020603050405020304" pitchFamily="18" charset="0"/>
              </a:rPr>
              <a:t>ими должностям </a:t>
            </a:r>
            <a:r>
              <a:rPr lang="ru-RU" altLang="ru-RU" smtClean="0">
                <a:cs typeface="Times New Roman" panose="02020603050405020304" pitchFamily="18" charset="0"/>
              </a:rPr>
              <a:t>осуществляется один раз в пять лет на основе оценки их </a:t>
            </a:r>
          </a:p>
          <a:p>
            <a:pPr algn="ctr">
              <a:defRPr/>
            </a:pPr>
            <a:r>
              <a:rPr lang="ru-RU" altLang="ru-RU" smtClean="0">
                <a:cs typeface="Times New Roman" panose="02020603050405020304" pitchFamily="18" charset="0"/>
              </a:rPr>
              <a:t>профессиональной деятельности </a:t>
            </a:r>
            <a:r>
              <a:rPr lang="ru-RU" altLang="ru-RU" u="sng" smtClean="0">
                <a:cs typeface="Times New Roman" panose="02020603050405020304" pitchFamily="18" charset="0"/>
              </a:rPr>
              <a:t>аттестационными комиссиями, </a:t>
            </a:r>
          </a:p>
          <a:p>
            <a:pPr algn="ctr">
              <a:defRPr/>
            </a:pPr>
            <a:r>
              <a:rPr lang="ru-RU" altLang="ru-RU" u="sng" smtClean="0">
                <a:cs typeface="Times New Roman" panose="02020603050405020304" pitchFamily="18" charset="0"/>
              </a:rPr>
              <a:t>самостоятельно формируемыми организациями</a:t>
            </a:r>
            <a:r>
              <a:rPr lang="ru-RU" altLang="ru-RU" smtClean="0">
                <a:cs typeface="Times New Roman" panose="02020603050405020304" pitchFamily="18" charset="0"/>
              </a:rPr>
              <a:t>, </a:t>
            </a:r>
          </a:p>
          <a:p>
            <a:pPr algn="ctr">
              <a:defRPr/>
            </a:pPr>
            <a:r>
              <a:rPr lang="ru-RU" altLang="ru-RU" smtClean="0">
                <a:cs typeface="Times New Roman" panose="02020603050405020304" pitchFamily="18" charset="0"/>
              </a:rPr>
              <a:t>осуществляющими образовательную деятельность.</a:t>
            </a:r>
            <a:endParaRPr lang="ru-RU" altLang="ru-RU" b="1" smtClean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lang="ru-RU" altLang="ru-RU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10244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658813" y="2979738"/>
            <a:ext cx="7969250" cy="13684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eaLnBrk="1" hangingPunct="1">
              <a:buFontTx/>
              <a:buAutoNum type="arabicPeriod"/>
              <a:defRPr/>
            </a:pPr>
            <a:r>
              <a:rPr lang="ru-RU" sz="2400" u="sng" dirty="0">
                <a:latin typeface="Arial" charset="0"/>
                <a:cs typeface="Arial" charset="0"/>
              </a:rPr>
              <a:t>Приказ о создании аттестационной комиссии ОО</a:t>
            </a:r>
            <a:r>
              <a:rPr lang="ru-RU" sz="2400" dirty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defRPr/>
            </a:pPr>
            <a:r>
              <a:rPr lang="ru-RU" sz="2400" dirty="0">
                <a:latin typeface="Arial" charset="0"/>
                <a:cs typeface="Arial" charset="0"/>
              </a:rPr>
              <a:t>председатель, заместитель председателя,</a:t>
            </a:r>
          </a:p>
          <a:p>
            <a:pPr eaLnBrk="1" hangingPunct="1">
              <a:defRPr/>
            </a:pPr>
            <a:r>
              <a:rPr lang="ru-RU" sz="2400" dirty="0">
                <a:latin typeface="Arial" charset="0"/>
                <a:cs typeface="Arial" charset="0"/>
              </a:rPr>
              <a:t>секретарь, члены комиссии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358775" y="2125663"/>
            <a:ext cx="8569325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 и проведение аттестации в образовательной организации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(ответственность руководителя)</a:t>
            </a: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6180138" y="4868863"/>
            <a:ext cx="2447925" cy="1638300"/>
          </a:xfrm>
          <a:prstGeom prst="wedgeRoundRectCallout">
            <a:avLst>
              <a:gd name="adj1" fmla="val -96901"/>
              <a:gd name="adj2" fmla="val -73012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Обязательно – представитель первичной профсоюзной организации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149350" y="1390650"/>
            <a:ext cx="6654800" cy="6492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Приказ Министерства образования и науки РФ </a:t>
            </a:r>
            <a:r>
              <a:rPr lang="ru-RU" sz="1400" b="1" dirty="0">
                <a:solidFill>
                  <a:srgbClr val="002060"/>
                </a:solidFill>
                <a:latin typeface="Arial" charset="0"/>
                <a:cs typeface="Arial" charset="0"/>
              </a:rPr>
              <a:t>от 7 апреля 2014 г. № 276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«Об утверждении Порядка проведения аттестации педагогических работников 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организаций, осуществляющих образовательную деятельность»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1126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88913" y="2178050"/>
            <a:ext cx="8713787" cy="6524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 и проведение аттестации в образовательной организации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808038" y="3430588"/>
            <a:ext cx="5689600" cy="9001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400" dirty="0">
                <a:latin typeface="Arial" charset="0"/>
                <a:cs typeface="Arial" charset="0"/>
              </a:rPr>
              <a:t>2. </a:t>
            </a:r>
            <a:r>
              <a:rPr lang="ru-RU" sz="2400" u="sng" dirty="0">
                <a:latin typeface="Arial" charset="0"/>
                <a:cs typeface="Arial" charset="0"/>
              </a:rPr>
              <a:t>Приказ о проведении аттестации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958013" y="2995613"/>
            <a:ext cx="1944687" cy="1335087"/>
          </a:xfrm>
          <a:prstGeom prst="wedgeRoundRectCallout">
            <a:avLst>
              <a:gd name="adj1" fmla="val -71985"/>
              <a:gd name="adj2" fmla="val 40275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Обязательно – </a:t>
            </a:r>
            <a:r>
              <a:rPr lang="ru-RU" sz="2000" b="1" u="sng" dirty="0">
                <a:solidFill>
                  <a:srgbClr val="C00000"/>
                </a:solidFill>
              </a:rPr>
              <a:t>список </a:t>
            </a:r>
            <a:r>
              <a:rPr lang="ru-RU" sz="2000" b="1" dirty="0">
                <a:solidFill>
                  <a:srgbClr val="C00000"/>
                </a:solidFill>
              </a:rPr>
              <a:t>аттестуемых, </a:t>
            </a:r>
            <a:r>
              <a:rPr lang="ru-RU" sz="2000" b="1" u="sng" dirty="0">
                <a:solidFill>
                  <a:srgbClr val="C00000"/>
                </a:solidFill>
              </a:rPr>
              <a:t>график </a:t>
            </a: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7308850" y="4529138"/>
            <a:ext cx="833438" cy="1125537"/>
          </a:xfrm>
          <a:prstGeom prst="curvedLeftArrow">
            <a:avLst>
              <a:gd name="adj1" fmla="val 25000"/>
              <a:gd name="adj2" fmla="val 61054"/>
              <a:gd name="adj3" fmla="val 45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363538" y="4846638"/>
            <a:ext cx="6748462" cy="1616075"/>
          </a:xfrm>
          <a:prstGeom prst="roundRect">
            <a:avLst>
              <a:gd name="adj" fmla="val 1631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ВАЖНО!</a:t>
            </a:r>
          </a:p>
          <a:p>
            <a:pPr algn="ctr" eaLnBrk="1" hangingPunct="1">
              <a:defRPr/>
            </a:pPr>
            <a:r>
              <a:rPr lang="ru-RU" b="1" dirty="0">
                <a:latin typeface="Arial" charset="0"/>
                <a:cs typeface="Arial" charset="0"/>
              </a:rPr>
              <a:t>Работодатель знакомит </a:t>
            </a:r>
          </a:p>
          <a:p>
            <a:pPr algn="ctr" eaLnBrk="1" hangingPunct="1">
              <a:defRPr/>
            </a:pPr>
            <a:r>
              <a:rPr lang="ru-RU" b="1" dirty="0">
                <a:latin typeface="Arial" charset="0"/>
                <a:cs typeface="Arial" charset="0"/>
              </a:rPr>
              <a:t>педагогических работников с </a:t>
            </a:r>
          </a:p>
          <a:p>
            <a:pPr algn="ctr" eaLnBrk="1" hangingPunct="1">
              <a:defRPr/>
            </a:pPr>
            <a:r>
              <a:rPr lang="ru-RU" b="1" dirty="0">
                <a:latin typeface="Arial" charset="0"/>
                <a:cs typeface="Arial" charset="0"/>
              </a:rPr>
              <a:t>приказом – списком, графиком – под роспись </a:t>
            </a:r>
          </a:p>
          <a:p>
            <a:pPr algn="ctr" eaLnBrk="1" hangingPunct="1">
              <a:defRPr/>
            </a:pPr>
            <a:r>
              <a:rPr lang="ru-RU" sz="20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не менее чем за 30 дней до проведения аттестации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219200" y="1444625"/>
            <a:ext cx="6654800" cy="6492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Приказ Министерства образования и науки РФ </a:t>
            </a:r>
            <a:r>
              <a:rPr lang="ru-RU" sz="1400" b="1" dirty="0">
                <a:solidFill>
                  <a:srgbClr val="002060"/>
                </a:solidFill>
                <a:latin typeface="Arial" charset="0"/>
                <a:cs typeface="Arial" charset="0"/>
              </a:rPr>
              <a:t>от 7 апреля 2014 г. № 276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«Об утверждении Порядка проведения аттестации педагогических работников 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организаций, осуществляющих образовательную деятельность»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12292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484313"/>
            <a:ext cx="8856662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 и проведение аттестации в образовательной организации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79388" y="2349500"/>
            <a:ext cx="6529387" cy="2663825"/>
          </a:xfrm>
          <a:prstGeom prst="roundRect">
            <a:avLst>
              <a:gd name="adj" fmla="val 4093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400" dirty="0">
                <a:latin typeface="Arial" charset="0"/>
                <a:cs typeface="Arial" charset="0"/>
              </a:rPr>
              <a:t>3. </a:t>
            </a:r>
            <a:r>
              <a:rPr lang="ru-RU" sz="2400" u="sng" dirty="0">
                <a:latin typeface="Arial" charset="0"/>
                <a:cs typeface="Arial" charset="0"/>
              </a:rPr>
              <a:t>Представление</a:t>
            </a:r>
            <a:r>
              <a:rPr lang="ru-RU" sz="2400" dirty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ФИО, должность, дата заключения трудового </a:t>
            </a:r>
          </a:p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договора, уровень образования, информация о </a:t>
            </a:r>
          </a:p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дополнительном профессиональном образовании, </a:t>
            </a:r>
          </a:p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результаты предыдущих аттестаций, </a:t>
            </a:r>
            <a:r>
              <a:rPr lang="ru-RU" sz="2000" u="sng" dirty="0">
                <a:latin typeface="Arial" charset="0"/>
                <a:cs typeface="Arial" charset="0"/>
              </a:rPr>
              <a:t>оценка </a:t>
            </a:r>
          </a:p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профессиональных и деловых качеств, </a:t>
            </a:r>
          </a:p>
          <a:p>
            <a:pPr eaLnBrk="1" hangingPunct="1">
              <a:defRPr/>
            </a:pPr>
            <a:r>
              <a:rPr lang="ru-RU" sz="2000" u="sng" dirty="0">
                <a:latin typeface="Arial" charset="0"/>
                <a:cs typeface="Arial" charset="0"/>
              </a:rPr>
              <a:t>результатов профессиональной деятельности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300788" y="4868863"/>
            <a:ext cx="2735262" cy="1819275"/>
          </a:xfrm>
          <a:prstGeom prst="wedgeRoundRectCallout">
            <a:avLst>
              <a:gd name="adj1" fmla="val -37861"/>
              <a:gd name="adj2" fmla="val -68129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Знакомит с представлением под роспись не позднее чем </a:t>
            </a:r>
            <a:r>
              <a:rPr lang="ru-RU" sz="2000" b="1" u="sng" dirty="0">
                <a:solidFill>
                  <a:srgbClr val="C00000"/>
                </a:solidFill>
              </a:rPr>
              <a:t>за 30 дней </a:t>
            </a:r>
            <a:r>
              <a:rPr lang="ru-RU" sz="2000" b="1" dirty="0">
                <a:solidFill>
                  <a:srgbClr val="C00000"/>
                </a:solidFill>
              </a:rPr>
              <a:t>до проведения аттестации</a:t>
            </a:r>
            <a:endParaRPr lang="ru-RU" sz="20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13316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484313"/>
            <a:ext cx="8856662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 и проведение аттестации в образовательной организации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95263" y="2347913"/>
            <a:ext cx="5976937" cy="1979612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Сведения о педагогических работниках </a:t>
            </a:r>
          </a:p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должны храниться в ОО, оценка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профессиональных и деловых качеств,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результатов профессиональной деятельности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должна обеспечиваться руководителем или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заместителем руководителя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300788" y="2540000"/>
            <a:ext cx="2592387" cy="3408363"/>
          </a:xfrm>
          <a:prstGeom prst="wedgeRoundRectCallout">
            <a:avLst>
              <a:gd name="adj1" fmla="val -89151"/>
              <a:gd name="adj2" fmla="val 4985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Письмо Департамента государственной политики в сфере общего образования от 21 марта 2017 года «О принятии мер по устранению избыточной отчетности»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5" name="Выноска 1 4"/>
          <p:cNvSpPr/>
          <p:nvPr/>
        </p:nvSpPr>
        <p:spPr>
          <a:xfrm>
            <a:off x="1476375" y="5013325"/>
            <a:ext cx="4248150" cy="1223963"/>
          </a:xfrm>
          <a:prstGeom prst="borderCallout1">
            <a:avLst>
              <a:gd name="adj1" fmla="val -7928"/>
              <a:gd name="adj2" fmla="val 17802"/>
              <a:gd name="adj3" fmla="val -50579"/>
              <a:gd name="adj4" fmla="val -42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Исключить практику привлечения учителей к составлению представлений для проведения аттестации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127125"/>
            <a:ext cx="9180513" cy="572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sp>
        <p:nvSpPr>
          <p:cNvPr id="14340" name="Заголовок 1"/>
          <p:cNvSpPr>
            <a:spLocks noGrp="1"/>
          </p:cNvSpPr>
          <p:nvPr>
            <p:ph type="title"/>
          </p:nvPr>
        </p:nvSpPr>
        <p:spPr>
          <a:xfrm>
            <a:off x="900113" y="211138"/>
            <a:ext cx="8243887" cy="979487"/>
          </a:xfrm>
        </p:spPr>
        <p:txBody>
          <a:bodyPr/>
          <a:lstStyle/>
          <a:p>
            <a:pPr algn="ctr" eaLnBrk="1" hangingPunct="1">
              <a:spcBef>
                <a:spcPts val="200"/>
              </a:spcBef>
              <a:spcAft>
                <a:spcPts val="200"/>
              </a:spcAft>
            </a:pPr>
            <a:r>
              <a:rPr lang="ru-RU" altLang="ru-RU" sz="1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письмо Центрального Совета общероссийского Профсоюза образования от 7 июля 2016 года № 323</a:t>
            </a:r>
            <a:br>
              <a:rPr lang="ru-RU" altLang="ru-RU" sz="1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дополнительных разъяснениях по сокращению и устранению </a:t>
            </a:r>
            <a:br>
              <a:rPr lang="ru-RU" altLang="ru-RU" sz="1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избыточной отчетности учителей»</a:t>
            </a:r>
          </a:p>
        </p:txBody>
      </p:sp>
      <p:pic>
        <p:nvPicPr>
          <p:cNvPr id="14341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60350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52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3044" y="3390666"/>
            <a:ext cx="6471727" cy="3882123"/>
          </a:xfrm>
          <a:prstGeom prst="rect">
            <a:avLst/>
          </a:prstGeom>
          <a:noFill/>
          <a:ln>
            <a:noFill/>
          </a:ln>
          <a:effectLst>
            <a:reflection stA="99000" endPos="0" dist="50800" dir="5400000" sy="-100000" algn="bl" rotWithShape="0"/>
            <a:softEdge rad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Прямоугольник 4"/>
          <p:cNvSpPr>
            <a:spLocks noChangeArrowheads="1"/>
          </p:cNvSpPr>
          <p:nvPr/>
        </p:nvSpPr>
        <p:spPr bwMode="auto">
          <a:xfrm>
            <a:off x="250825" y="2409825"/>
            <a:ext cx="5834063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altLang="ru-RU" sz="1600">
                <a:solidFill>
                  <a:srgbClr val="002060"/>
                </a:solidFill>
              </a:rPr>
              <a:t>1) </a:t>
            </a:r>
            <a:r>
              <a:rPr lang="ru-RU" altLang="ru-RU" sz="1600" b="1">
                <a:solidFill>
                  <a:srgbClr val="002060"/>
                </a:solidFill>
              </a:rPr>
              <a:t>обеспечивать систематический сбор и хранение </a:t>
            </a:r>
          </a:p>
          <a:p>
            <a:pPr>
              <a:lnSpc>
                <a:spcPct val="120000"/>
              </a:lnSpc>
            </a:pPr>
            <a:r>
              <a:rPr lang="ru-RU" altLang="ru-RU" sz="1600">
                <a:solidFill>
                  <a:srgbClr val="002060"/>
                </a:solidFill>
              </a:rPr>
              <a:t>сведений, предусмотренных пунктом 11 Порядка аттестации</a:t>
            </a:r>
          </a:p>
        </p:txBody>
      </p:sp>
      <p:sp>
        <p:nvSpPr>
          <p:cNvPr id="14345" name="Прямоугольник 11"/>
          <p:cNvSpPr>
            <a:spLocks noChangeArrowheads="1"/>
          </p:cNvSpPr>
          <p:nvPr/>
        </p:nvSpPr>
        <p:spPr bwMode="auto">
          <a:xfrm>
            <a:off x="250825" y="1385888"/>
            <a:ext cx="8904288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altLang="ru-RU" sz="1600">
                <a:solidFill>
                  <a:srgbClr val="7E0000"/>
                </a:solidFill>
              </a:rPr>
              <a:t>Для </a:t>
            </a:r>
            <a:r>
              <a:rPr lang="ru-RU" altLang="ru-RU" sz="1600" b="1">
                <a:solidFill>
                  <a:srgbClr val="7E0000"/>
                </a:solidFill>
              </a:rPr>
              <a:t>исключения требований о составлении педагогами отчетной документации </a:t>
            </a:r>
          </a:p>
          <a:p>
            <a:pPr algn="ctr">
              <a:lnSpc>
                <a:spcPct val="120000"/>
              </a:lnSpc>
            </a:pPr>
            <a:r>
              <a:rPr lang="ru-RU" altLang="ru-RU" sz="1600">
                <a:solidFill>
                  <a:srgbClr val="7E0000"/>
                </a:solidFill>
              </a:rPr>
              <a:t>при проведении аттестации в целях подтверждения соответствия занимаемым </a:t>
            </a:r>
          </a:p>
          <a:p>
            <a:pPr algn="ctr">
              <a:lnSpc>
                <a:spcPct val="120000"/>
              </a:lnSpc>
            </a:pPr>
            <a:r>
              <a:rPr lang="ru-RU" altLang="ru-RU" sz="1600">
                <a:solidFill>
                  <a:srgbClr val="7E0000"/>
                </a:solidFill>
              </a:rPr>
              <a:t>ими должностям </a:t>
            </a:r>
            <a:r>
              <a:rPr lang="ru-RU" altLang="ru-RU" sz="1600" b="1">
                <a:solidFill>
                  <a:srgbClr val="7E0000"/>
                </a:solidFill>
              </a:rPr>
              <a:t>руководителям ОО рекомендуется</a:t>
            </a:r>
          </a:p>
        </p:txBody>
      </p:sp>
      <p:sp>
        <p:nvSpPr>
          <p:cNvPr id="14346" name="Прямоугольник 4"/>
          <p:cNvSpPr>
            <a:spLocks noChangeArrowheads="1"/>
          </p:cNvSpPr>
          <p:nvPr/>
        </p:nvSpPr>
        <p:spPr bwMode="auto">
          <a:xfrm>
            <a:off x="2484438" y="3490913"/>
            <a:ext cx="635635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ru-RU" sz="1600">
                <a:solidFill>
                  <a:srgbClr val="002060"/>
                </a:solidFill>
              </a:rPr>
              <a:t>2) </a:t>
            </a:r>
            <a:r>
              <a:rPr lang="ru-RU" altLang="ru-RU" sz="1600" b="1">
                <a:solidFill>
                  <a:srgbClr val="002060"/>
                </a:solidFill>
              </a:rPr>
              <a:t>осуществлять самостоятельно или через лиц</a:t>
            </a:r>
            <a:r>
              <a:rPr lang="ru-RU" altLang="ru-RU" sz="1600">
                <a:solidFill>
                  <a:srgbClr val="002060"/>
                </a:solidFill>
              </a:rPr>
              <a:t>, которым официально делегированы соответствующие полномочия, </a:t>
            </a:r>
            <a:r>
              <a:rPr lang="ru-RU" altLang="ru-RU" sz="1600" b="1">
                <a:solidFill>
                  <a:srgbClr val="002060"/>
                </a:solidFill>
              </a:rPr>
              <a:t>мотивированную всестороннюю и объективную оценку </a:t>
            </a:r>
            <a:r>
              <a:rPr lang="ru-RU" altLang="ru-RU" sz="1600">
                <a:solidFill>
                  <a:srgbClr val="002060"/>
                </a:solidFill>
              </a:rPr>
              <a:t>профессиональных, деловых качеств, результатов профессиональной деятельности учителей по выполнению обязанностей, предусмотренных трудовыми договорами</a:t>
            </a:r>
          </a:p>
        </p:txBody>
      </p:sp>
      <p:sp>
        <p:nvSpPr>
          <p:cNvPr id="14347" name="Прямоугольник 4"/>
          <p:cNvSpPr>
            <a:spLocks noChangeArrowheads="1"/>
          </p:cNvSpPr>
          <p:nvPr/>
        </p:nvSpPr>
        <p:spPr bwMode="auto">
          <a:xfrm>
            <a:off x="419100" y="5575300"/>
            <a:ext cx="6384925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altLang="ru-RU" sz="1600">
                <a:solidFill>
                  <a:srgbClr val="002060"/>
                </a:solidFill>
              </a:rPr>
              <a:t>3) </a:t>
            </a:r>
            <a:r>
              <a:rPr lang="ru-RU" altLang="ru-RU" sz="1600" b="1">
                <a:solidFill>
                  <a:srgbClr val="002060"/>
                </a:solidFill>
              </a:rPr>
              <a:t>исключить практику привлечения учителей </a:t>
            </a:r>
          </a:p>
          <a:p>
            <a:pPr>
              <a:lnSpc>
                <a:spcPct val="120000"/>
              </a:lnSpc>
            </a:pPr>
            <a:r>
              <a:rPr lang="ru-RU" altLang="ru-RU" sz="1600" b="1">
                <a:solidFill>
                  <a:srgbClr val="002060"/>
                </a:solidFill>
              </a:rPr>
              <a:t>к составлению представлений </a:t>
            </a:r>
            <a:r>
              <a:rPr lang="ru-RU" altLang="ru-RU" sz="1600">
                <a:solidFill>
                  <a:srgbClr val="002060"/>
                </a:solidFill>
              </a:rPr>
              <a:t>для проведения аттестации в целях подтверждения соответствия их занимаемым должностям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5714</TotalTime>
  <Words>936</Words>
  <Application>Microsoft Office PowerPoint</Application>
  <PresentationFormat>Экран (4:3)</PresentationFormat>
  <Paragraphs>169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Аттестация педагогических работников проводится на основании федеральных нормативных документов</vt:lpstr>
      <vt:lpstr>Аттестация педагогических работников проводится на основании федеральных нормативных документов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Информационное письмо Центрального Совета общероссийского Профсоюза образования от 7 июля 2016 года № 323 «О дополнительных разъяснениях по сокращению и устранению  избыточной отчетности учителей»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Слайд 12</vt:lpstr>
      <vt:lpstr>ВАЖНО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Неля</dc:creator>
  <cp:lastModifiedBy>Аники</cp:lastModifiedBy>
  <cp:revision>468</cp:revision>
  <dcterms:created xsi:type="dcterms:W3CDTF">2011-12-14T07:36:55Z</dcterms:created>
  <dcterms:modified xsi:type="dcterms:W3CDTF">2022-05-12T14:46:13Z</dcterms:modified>
</cp:coreProperties>
</file>